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notesMasterIdLst>
    <p:notesMasterId r:id="rId19"/>
  </p:notesMasterIdLst>
  <p:sldIdLst>
    <p:sldId id="256" r:id="rId2"/>
    <p:sldId id="257" r:id="rId3"/>
    <p:sldId id="260" r:id="rId4"/>
    <p:sldId id="258" r:id="rId5"/>
    <p:sldId id="273" r:id="rId6"/>
    <p:sldId id="263" r:id="rId7"/>
    <p:sldId id="261" r:id="rId8"/>
    <p:sldId id="265" r:id="rId9"/>
    <p:sldId id="268" r:id="rId10"/>
    <p:sldId id="272" r:id="rId11"/>
    <p:sldId id="264" r:id="rId12"/>
    <p:sldId id="262" r:id="rId13"/>
    <p:sldId id="266" r:id="rId14"/>
    <p:sldId id="269" r:id="rId15"/>
    <p:sldId id="267" r:id="rId16"/>
    <p:sldId id="274"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43"/>
    <p:restoredTop sz="94626"/>
  </p:normalViewPr>
  <p:slideViewPr>
    <p:cSldViewPr snapToGrid="0" snapToObjects="1">
      <p:cViewPr varScale="1">
        <p:scale>
          <a:sx n="77" d="100"/>
          <a:sy n="77" d="100"/>
        </p:scale>
        <p:origin x="224"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hyperlink" Target="https://www.kaggle.com/fedesoriano/stroke-prediction-dataset"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www.kaggle.com/fedesoriano/stroke-prediction-dataset" TargetMode="Externa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062F47-6D33-44BC-9D1F-EB1CEB19161A}"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42FD1E44-9BC9-46F2-A411-0DACBF2E23C0}">
      <dgm:prSet/>
      <dgm:spPr/>
      <dgm:t>
        <a:bodyPr/>
        <a:lstStyle/>
        <a:p>
          <a:r>
            <a:rPr lang="en-US"/>
            <a:t>Sample of  4909 patients</a:t>
          </a:r>
        </a:p>
      </dgm:t>
    </dgm:pt>
    <dgm:pt modelId="{8FDBD3A7-BCE5-47BE-A607-DA449AC68B3B}" type="parTrans" cxnId="{7F82C0FD-E05C-48D8-A3EA-148EBE2F73FF}">
      <dgm:prSet/>
      <dgm:spPr/>
      <dgm:t>
        <a:bodyPr/>
        <a:lstStyle/>
        <a:p>
          <a:endParaRPr lang="en-US"/>
        </a:p>
      </dgm:t>
    </dgm:pt>
    <dgm:pt modelId="{DF9D8DF9-34DE-4535-80A4-EC0AFA1C1DDA}" type="sibTrans" cxnId="{7F82C0FD-E05C-48D8-A3EA-148EBE2F73FF}">
      <dgm:prSet/>
      <dgm:spPr/>
      <dgm:t>
        <a:bodyPr/>
        <a:lstStyle/>
        <a:p>
          <a:endParaRPr lang="en-US"/>
        </a:p>
      </dgm:t>
    </dgm:pt>
    <dgm:pt modelId="{009DB9E0-FB04-48BD-A5F7-5EBBD62C0550}">
      <dgm:prSet/>
      <dgm:spPr/>
      <dgm:t>
        <a:bodyPr/>
        <a:lstStyle/>
        <a:p>
          <a:r>
            <a:rPr lang="en-US"/>
            <a:t>209 stroke patients, 4700 non-stroke</a:t>
          </a:r>
        </a:p>
      </dgm:t>
    </dgm:pt>
    <dgm:pt modelId="{FFE608B1-46BF-4438-86B8-E3A2C6569022}" type="parTrans" cxnId="{CD39502E-F83B-4041-9CBB-863FED52B088}">
      <dgm:prSet/>
      <dgm:spPr/>
      <dgm:t>
        <a:bodyPr/>
        <a:lstStyle/>
        <a:p>
          <a:endParaRPr lang="en-US"/>
        </a:p>
      </dgm:t>
    </dgm:pt>
    <dgm:pt modelId="{C77CD1EB-35D0-4D75-B7AB-2071598380CA}" type="sibTrans" cxnId="{CD39502E-F83B-4041-9CBB-863FED52B088}">
      <dgm:prSet/>
      <dgm:spPr/>
      <dgm:t>
        <a:bodyPr/>
        <a:lstStyle/>
        <a:p>
          <a:endParaRPr lang="en-US"/>
        </a:p>
      </dgm:t>
    </dgm:pt>
    <dgm:pt modelId="{B3FA82F0-6D67-4F75-90E0-EDA3303E49D7}">
      <dgm:prSet/>
      <dgm:spPr/>
      <dgm:t>
        <a:bodyPr/>
        <a:lstStyle/>
        <a:p>
          <a:r>
            <a:rPr lang="en-US"/>
            <a:t>Data source: ’Stroke Prediction Dataset’ from Kaggle</a:t>
          </a:r>
        </a:p>
      </dgm:t>
    </dgm:pt>
    <dgm:pt modelId="{3E78FFA8-7767-4E59-8AD2-4C66BE08D1FA}" type="parTrans" cxnId="{C6DC3D09-8E85-4FB9-ACF5-39B55C913194}">
      <dgm:prSet/>
      <dgm:spPr/>
      <dgm:t>
        <a:bodyPr/>
        <a:lstStyle/>
        <a:p>
          <a:endParaRPr lang="en-US"/>
        </a:p>
      </dgm:t>
    </dgm:pt>
    <dgm:pt modelId="{A1374108-8D75-446A-945C-E87AB79539B3}" type="sibTrans" cxnId="{C6DC3D09-8E85-4FB9-ACF5-39B55C913194}">
      <dgm:prSet/>
      <dgm:spPr/>
      <dgm:t>
        <a:bodyPr/>
        <a:lstStyle/>
        <a:p>
          <a:endParaRPr lang="en-US"/>
        </a:p>
      </dgm:t>
    </dgm:pt>
    <dgm:pt modelId="{EFB6AFAF-E2E3-4054-B9A2-5632E02A4DDA}">
      <dgm:prSet/>
      <dgm:spPr/>
      <dgm:t>
        <a:bodyPr/>
        <a:lstStyle/>
        <a:p>
          <a:r>
            <a:rPr lang="en-US">
              <a:hlinkClick xmlns:r="http://schemas.openxmlformats.org/officeDocument/2006/relationships" r:id="rId1"/>
            </a:rPr>
            <a:t>https://www.kaggle.com/fedesoriano/stroke-prediction-dataset</a:t>
          </a:r>
          <a:endParaRPr lang="en-US"/>
        </a:p>
      </dgm:t>
    </dgm:pt>
    <dgm:pt modelId="{9445C0F7-8777-49D6-AFA8-F02ACCA0DCC2}" type="parTrans" cxnId="{DE81A2D0-5437-435A-A6AB-FFE95269CEE4}">
      <dgm:prSet/>
      <dgm:spPr/>
      <dgm:t>
        <a:bodyPr/>
        <a:lstStyle/>
        <a:p>
          <a:endParaRPr lang="en-US"/>
        </a:p>
      </dgm:t>
    </dgm:pt>
    <dgm:pt modelId="{C950E8C9-28B1-411D-AA14-5E8D83082A28}" type="sibTrans" cxnId="{DE81A2D0-5437-435A-A6AB-FFE95269CEE4}">
      <dgm:prSet/>
      <dgm:spPr/>
      <dgm:t>
        <a:bodyPr/>
        <a:lstStyle/>
        <a:p>
          <a:endParaRPr lang="en-US"/>
        </a:p>
      </dgm:t>
    </dgm:pt>
    <dgm:pt modelId="{68490A71-D873-3B4C-907B-DF6CFAA1D38E}" type="pres">
      <dgm:prSet presAssocID="{52062F47-6D33-44BC-9D1F-EB1CEB19161A}" presName="linear" presStyleCnt="0">
        <dgm:presLayoutVars>
          <dgm:dir/>
          <dgm:animLvl val="lvl"/>
          <dgm:resizeHandles val="exact"/>
        </dgm:presLayoutVars>
      </dgm:prSet>
      <dgm:spPr/>
    </dgm:pt>
    <dgm:pt modelId="{BA50AAE9-CA1F-8744-BAEF-F33204E18053}" type="pres">
      <dgm:prSet presAssocID="{42FD1E44-9BC9-46F2-A411-0DACBF2E23C0}" presName="parentLin" presStyleCnt="0"/>
      <dgm:spPr/>
    </dgm:pt>
    <dgm:pt modelId="{9F0760EA-C5BB-3A4D-BE02-4C691DA600D5}" type="pres">
      <dgm:prSet presAssocID="{42FD1E44-9BC9-46F2-A411-0DACBF2E23C0}" presName="parentLeftMargin" presStyleLbl="node1" presStyleIdx="0" presStyleCnt="4"/>
      <dgm:spPr/>
    </dgm:pt>
    <dgm:pt modelId="{978FC66C-8C0A-3C44-B899-B5AE8D68C0E4}" type="pres">
      <dgm:prSet presAssocID="{42FD1E44-9BC9-46F2-A411-0DACBF2E23C0}" presName="parentText" presStyleLbl="node1" presStyleIdx="0" presStyleCnt="4">
        <dgm:presLayoutVars>
          <dgm:chMax val="0"/>
          <dgm:bulletEnabled val="1"/>
        </dgm:presLayoutVars>
      </dgm:prSet>
      <dgm:spPr/>
    </dgm:pt>
    <dgm:pt modelId="{88793F0C-717E-5F45-87C0-102B6C3EA153}" type="pres">
      <dgm:prSet presAssocID="{42FD1E44-9BC9-46F2-A411-0DACBF2E23C0}" presName="negativeSpace" presStyleCnt="0"/>
      <dgm:spPr/>
    </dgm:pt>
    <dgm:pt modelId="{15101778-A91C-DF42-A511-10D1B0CAC5F7}" type="pres">
      <dgm:prSet presAssocID="{42FD1E44-9BC9-46F2-A411-0DACBF2E23C0}" presName="childText" presStyleLbl="conFgAcc1" presStyleIdx="0" presStyleCnt="4">
        <dgm:presLayoutVars>
          <dgm:bulletEnabled val="1"/>
        </dgm:presLayoutVars>
      </dgm:prSet>
      <dgm:spPr/>
    </dgm:pt>
    <dgm:pt modelId="{117318B8-5C9B-E84B-A767-09D0FFEF9EA2}" type="pres">
      <dgm:prSet presAssocID="{DF9D8DF9-34DE-4535-80A4-EC0AFA1C1DDA}" presName="spaceBetweenRectangles" presStyleCnt="0"/>
      <dgm:spPr/>
    </dgm:pt>
    <dgm:pt modelId="{6E5BC31A-8F4E-6146-827F-6DBE703D9D73}" type="pres">
      <dgm:prSet presAssocID="{009DB9E0-FB04-48BD-A5F7-5EBBD62C0550}" presName="parentLin" presStyleCnt="0"/>
      <dgm:spPr/>
    </dgm:pt>
    <dgm:pt modelId="{D5974929-1379-1A48-9225-777ACAE6C782}" type="pres">
      <dgm:prSet presAssocID="{009DB9E0-FB04-48BD-A5F7-5EBBD62C0550}" presName="parentLeftMargin" presStyleLbl="node1" presStyleIdx="0" presStyleCnt="4"/>
      <dgm:spPr/>
    </dgm:pt>
    <dgm:pt modelId="{834C945A-E197-E84E-BD38-26BF152901B7}" type="pres">
      <dgm:prSet presAssocID="{009DB9E0-FB04-48BD-A5F7-5EBBD62C0550}" presName="parentText" presStyleLbl="node1" presStyleIdx="1" presStyleCnt="4">
        <dgm:presLayoutVars>
          <dgm:chMax val="0"/>
          <dgm:bulletEnabled val="1"/>
        </dgm:presLayoutVars>
      </dgm:prSet>
      <dgm:spPr/>
    </dgm:pt>
    <dgm:pt modelId="{43AD4AD0-EA82-A047-A174-FF2A63FC8433}" type="pres">
      <dgm:prSet presAssocID="{009DB9E0-FB04-48BD-A5F7-5EBBD62C0550}" presName="negativeSpace" presStyleCnt="0"/>
      <dgm:spPr/>
    </dgm:pt>
    <dgm:pt modelId="{A6836C93-FB5D-A44A-BCB3-F52AE4DBD0E0}" type="pres">
      <dgm:prSet presAssocID="{009DB9E0-FB04-48BD-A5F7-5EBBD62C0550}" presName="childText" presStyleLbl="conFgAcc1" presStyleIdx="1" presStyleCnt="4">
        <dgm:presLayoutVars>
          <dgm:bulletEnabled val="1"/>
        </dgm:presLayoutVars>
      </dgm:prSet>
      <dgm:spPr/>
    </dgm:pt>
    <dgm:pt modelId="{44AC0DC2-8EBD-AD40-85E3-3ACB825CCA97}" type="pres">
      <dgm:prSet presAssocID="{C77CD1EB-35D0-4D75-B7AB-2071598380CA}" presName="spaceBetweenRectangles" presStyleCnt="0"/>
      <dgm:spPr/>
    </dgm:pt>
    <dgm:pt modelId="{0E3CE057-123E-6F48-998D-CB421BA59FA3}" type="pres">
      <dgm:prSet presAssocID="{B3FA82F0-6D67-4F75-90E0-EDA3303E49D7}" presName="parentLin" presStyleCnt="0"/>
      <dgm:spPr/>
    </dgm:pt>
    <dgm:pt modelId="{68C103D5-AFFD-3F44-A728-65C6F21DB4B8}" type="pres">
      <dgm:prSet presAssocID="{B3FA82F0-6D67-4F75-90E0-EDA3303E49D7}" presName="parentLeftMargin" presStyleLbl="node1" presStyleIdx="1" presStyleCnt="4"/>
      <dgm:spPr/>
    </dgm:pt>
    <dgm:pt modelId="{BCE001E5-A634-6946-A517-EA6DE2D8FE9C}" type="pres">
      <dgm:prSet presAssocID="{B3FA82F0-6D67-4F75-90E0-EDA3303E49D7}" presName="parentText" presStyleLbl="node1" presStyleIdx="2" presStyleCnt="4">
        <dgm:presLayoutVars>
          <dgm:chMax val="0"/>
          <dgm:bulletEnabled val="1"/>
        </dgm:presLayoutVars>
      </dgm:prSet>
      <dgm:spPr/>
    </dgm:pt>
    <dgm:pt modelId="{13295770-3A66-C142-970B-6AB93C2DB7E7}" type="pres">
      <dgm:prSet presAssocID="{B3FA82F0-6D67-4F75-90E0-EDA3303E49D7}" presName="negativeSpace" presStyleCnt="0"/>
      <dgm:spPr/>
    </dgm:pt>
    <dgm:pt modelId="{76309EED-46A7-D348-A241-6FFDECA4068A}" type="pres">
      <dgm:prSet presAssocID="{B3FA82F0-6D67-4F75-90E0-EDA3303E49D7}" presName="childText" presStyleLbl="conFgAcc1" presStyleIdx="2" presStyleCnt="4">
        <dgm:presLayoutVars>
          <dgm:bulletEnabled val="1"/>
        </dgm:presLayoutVars>
      </dgm:prSet>
      <dgm:spPr/>
    </dgm:pt>
    <dgm:pt modelId="{52CC1168-7DD0-6242-8ECB-6E332A631051}" type="pres">
      <dgm:prSet presAssocID="{A1374108-8D75-446A-945C-E87AB79539B3}" presName="spaceBetweenRectangles" presStyleCnt="0"/>
      <dgm:spPr/>
    </dgm:pt>
    <dgm:pt modelId="{1BDA71E3-BB15-6046-9ABB-D8F202338D89}" type="pres">
      <dgm:prSet presAssocID="{EFB6AFAF-E2E3-4054-B9A2-5632E02A4DDA}" presName="parentLin" presStyleCnt="0"/>
      <dgm:spPr/>
    </dgm:pt>
    <dgm:pt modelId="{4A75A3C4-A783-7E48-9143-F3957DA41B91}" type="pres">
      <dgm:prSet presAssocID="{EFB6AFAF-E2E3-4054-B9A2-5632E02A4DDA}" presName="parentLeftMargin" presStyleLbl="node1" presStyleIdx="2" presStyleCnt="4"/>
      <dgm:spPr/>
    </dgm:pt>
    <dgm:pt modelId="{251240DD-4773-8544-B7DF-D62AE47ED864}" type="pres">
      <dgm:prSet presAssocID="{EFB6AFAF-E2E3-4054-B9A2-5632E02A4DDA}" presName="parentText" presStyleLbl="node1" presStyleIdx="3" presStyleCnt="4">
        <dgm:presLayoutVars>
          <dgm:chMax val="0"/>
          <dgm:bulletEnabled val="1"/>
        </dgm:presLayoutVars>
      </dgm:prSet>
      <dgm:spPr/>
    </dgm:pt>
    <dgm:pt modelId="{BF236906-279D-5644-9A37-50997EC3E17F}" type="pres">
      <dgm:prSet presAssocID="{EFB6AFAF-E2E3-4054-B9A2-5632E02A4DDA}" presName="negativeSpace" presStyleCnt="0"/>
      <dgm:spPr/>
    </dgm:pt>
    <dgm:pt modelId="{F8F49B52-40F1-574E-97C5-4AA949B0872C}" type="pres">
      <dgm:prSet presAssocID="{EFB6AFAF-E2E3-4054-B9A2-5632E02A4DDA}" presName="childText" presStyleLbl="conFgAcc1" presStyleIdx="3" presStyleCnt="4">
        <dgm:presLayoutVars>
          <dgm:bulletEnabled val="1"/>
        </dgm:presLayoutVars>
      </dgm:prSet>
      <dgm:spPr/>
    </dgm:pt>
  </dgm:ptLst>
  <dgm:cxnLst>
    <dgm:cxn modelId="{C6DC3D09-8E85-4FB9-ACF5-39B55C913194}" srcId="{52062F47-6D33-44BC-9D1F-EB1CEB19161A}" destId="{B3FA82F0-6D67-4F75-90E0-EDA3303E49D7}" srcOrd="2" destOrd="0" parTransId="{3E78FFA8-7767-4E59-8AD2-4C66BE08D1FA}" sibTransId="{A1374108-8D75-446A-945C-E87AB79539B3}"/>
    <dgm:cxn modelId="{AFC0E121-6F8D-6249-A50C-78178A852927}" type="presOf" srcId="{EFB6AFAF-E2E3-4054-B9A2-5632E02A4DDA}" destId="{4A75A3C4-A783-7E48-9143-F3957DA41B91}" srcOrd="0" destOrd="0" presId="urn:microsoft.com/office/officeart/2005/8/layout/list1"/>
    <dgm:cxn modelId="{CD39502E-F83B-4041-9CBB-863FED52B088}" srcId="{52062F47-6D33-44BC-9D1F-EB1CEB19161A}" destId="{009DB9E0-FB04-48BD-A5F7-5EBBD62C0550}" srcOrd="1" destOrd="0" parTransId="{FFE608B1-46BF-4438-86B8-E3A2C6569022}" sibTransId="{C77CD1EB-35D0-4D75-B7AB-2071598380CA}"/>
    <dgm:cxn modelId="{2E407A38-6DD3-5548-9664-16CFF208BFD9}" type="presOf" srcId="{42FD1E44-9BC9-46F2-A411-0DACBF2E23C0}" destId="{978FC66C-8C0A-3C44-B899-B5AE8D68C0E4}" srcOrd="1" destOrd="0" presId="urn:microsoft.com/office/officeart/2005/8/layout/list1"/>
    <dgm:cxn modelId="{C60AEA3F-DB35-8E45-B0D8-78266A6C8D60}" type="presOf" srcId="{B3FA82F0-6D67-4F75-90E0-EDA3303E49D7}" destId="{BCE001E5-A634-6946-A517-EA6DE2D8FE9C}" srcOrd="1" destOrd="0" presId="urn:microsoft.com/office/officeart/2005/8/layout/list1"/>
    <dgm:cxn modelId="{D4B90446-118B-3040-B373-095A4880A7D3}" type="presOf" srcId="{009DB9E0-FB04-48BD-A5F7-5EBBD62C0550}" destId="{834C945A-E197-E84E-BD38-26BF152901B7}" srcOrd="1" destOrd="0" presId="urn:microsoft.com/office/officeart/2005/8/layout/list1"/>
    <dgm:cxn modelId="{29C54355-7725-AF44-9E2B-EBE7202A6417}" type="presOf" srcId="{B3FA82F0-6D67-4F75-90E0-EDA3303E49D7}" destId="{68C103D5-AFFD-3F44-A728-65C6F21DB4B8}" srcOrd="0" destOrd="0" presId="urn:microsoft.com/office/officeart/2005/8/layout/list1"/>
    <dgm:cxn modelId="{C29A9288-8F77-C248-B0FE-788C2291D199}" type="presOf" srcId="{EFB6AFAF-E2E3-4054-B9A2-5632E02A4DDA}" destId="{251240DD-4773-8544-B7DF-D62AE47ED864}" srcOrd="1" destOrd="0" presId="urn:microsoft.com/office/officeart/2005/8/layout/list1"/>
    <dgm:cxn modelId="{62BB39AD-1EC1-2C4C-9F94-2CD0F7EF802A}" type="presOf" srcId="{52062F47-6D33-44BC-9D1F-EB1CEB19161A}" destId="{68490A71-D873-3B4C-907B-DF6CFAA1D38E}" srcOrd="0" destOrd="0" presId="urn:microsoft.com/office/officeart/2005/8/layout/list1"/>
    <dgm:cxn modelId="{C9F277CC-E188-A247-9020-CF8ED689417A}" type="presOf" srcId="{42FD1E44-9BC9-46F2-A411-0DACBF2E23C0}" destId="{9F0760EA-C5BB-3A4D-BE02-4C691DA600D5}" srcOrd="0" destOrd="0" presId="urn:microsoft.com/office/officeart/2005/8/layout/list1"/>
    <dgm:cxn modelId="{DE81A2D0-5437-435A-A6AB-FFE95269CEE4}" srcId="{52062F47-6D33-44BC-9D1F-EB1CEB19161A}" destId="{EFB6AFAF-E2E3-4054-B9A2-5632E02A4DDA}" srcOrd="3" destOrd="0" parTransId="{9445C0F7-8777-49D6-AFA8-F02ACCA0DCC2}" sibTransId="{C950E8C9-28B1-411D-AA14-5E8D83082A28}"/>
    <dgm:cxn modelId="{589117D4-0983-A34D-B262-101B3A07CBE8}" type="presOf" srcId="{009DB9E0-FB04-48BD-A5F7-5EBBD62C0550}" destId="{D5974929-1379-1A48-9225-777ACAE6C782}" srcOrd="0" destOrd="0" presId="urn:microsoft.com/office/officeart/2005/8/layout/list1"/>
    <dgm:cxn modelId="{7F82C0FD-E05C-48D8-A3EA-148EBE2F73FF}" srcId="{52062F47-6D33-44BC-9D1F-EB1CEB19161A}" destId="{42FD1E44-9BC9-46F2-A411-0DACBF2E23C0}" srcOrd="0" destOrd="0" parTransId="{8FDBD3A7-BCE5-47BE-A607-DA449AC68B3B}" sibTransId="{DF9D8DF9-34DE-4535-80A4-EC0AFA1C1DDA}"/>
    <dgm:cxn modelId="{DC3A88A1-DBEE-CA46-8259-2FD85BF07817}" type="presParOf" srcId="{68490A71-D873-3B4C-907B-DF6CFAA1D38E}" destId="{BA50AAE9-CA1F-8744-BAEF-F33204E18053}" srcOrd="0" destOrd="0" presId="urn:microsoft.com/office/officeart/2005/8/layout/list1"/>
    <dgm:cxn modelId="{83669707-5A43-334B-8138-3C8996F9447A}" type="presParOf" srcId="{BA50AAE9-CA1F-8744-BAEF-F33204E18053}" destId="{9F0760EA-C5BB-3A4D-BE02-4C691DA600D5}" srcOrd="0" destOrd="0" presId="urn:microsoft.com/office/officeart/2005/8/layout/list1"/>
    <dgm:cxn modelId="{895B2815-09F4-8742-800F-3F007E66D62E}" type="presParOf" srcId="{BA50AAE9-CA1F-8744-BAEF-F33204E18053}" destId="{978FC66C-8C0A-3C44-B899-B5AE8D68C0E4}" srcOrd="1" destOrd="0" presId="urn:microsoft.com/office/officeart/2005/8/layout/list1"/>
    <dgm:cxn modelId="{214BDD69-3044-3B48-9E43-B51AAF6CB9AB}" type="presParOf" srcId="{68490A71-D873-3B4C-907B-DF6CFAA1D38E}" destId="{88793F0C-717E-5F45-87C0-102B6C3EA153}" srcOrd="1" destOrd="0" presId="urn:microsoft.com/office/officeart/2005/8/layout/list1"/>
    <dgm:cxn modelId="{3CBC4627-E24A-E84E-A97D-7AC868D5BC5C}" type="presParOf" srcId="{68490A71-D873-3B4C-907B-DF6CFAA1D38E}" destId="{15101778-A91C-DF42-A511-10D1B0CAC5F7}" srcOrd="2" destOrd="0" presId="urn:microsoft.com/office/officeart/2005/8/layout/list1"/>
    <dgm:cxn modelId="{3E390943-A73E-994A-9566-A35C6D087920}" type="presParOf" srcId="{68490A71-D873-3B4C-907B-DF6CFAA1D38E}" destId="{117318B8-5C9B-E84B-A767-09D0FFEF9EA2}" srcOrd="3" destOrd="0" presId="urn:microsoft.com/office/officeart/2005/8/layout/list1"/>
    <dgm:cxn modelId="{F3B661C6-0F4F-044A-B093-BCD9E71FAB1F}" type="presParOf" srcId="{68490A71-D873-3B4C-907B-DF6CFAA1D38E}" destId="{6E5BC31A-8F4E-6146-827F-6DBE703D9D73}" srcOrd="4" destOrd="0" presId="urn:microsoft.com/office/officeart/2005/8/layout/list1"/>
    <dgm:cxn modelId="{434626C4-9B75-7A48-A7CA-1892782DE9B4}" type="presParOf" srcId="{6E5BC31A-8F4E-6146-827F-6DBE703D9D73}" destId="{D5974929-1379-1A48-9225-777ACAE6C782}" srcOrd="0" destOrd="0" presId="urn:microsoft.com/office/officeart/2005/8/layout/list1"/>
    <dgm:cxn modelId="{B47A833F-A8F8-AF4A-B963-35DBBAC9A763}" type="presParOf" srcId="{6E5BC31A-8F4E-6146-827F-6DBE703D9D73}" destId="{834C945A-E197-E84E-BD38-26BF152901B7}" srcOrd="1" destOrd="0" presId="urn:microsoft.com/office/officeart/2005/8/layout/list1"/>
    <dgm:cxn modelId="{06BA7CFB-8ACB-D744-A207-34D346DA3D92}" type="presParOf" srcId="{68490A71-D873-3B4C-907B-DF6CFAA1D38E}" destId="{43AD4AD0-EA82-A047-A174-FF2A63FC8433}" srcOrd="5" destOrd="0" presId="urn:microsoft.com/office/officeart/2005/8/layout/list1"/>
    <dgm:cxn modelId="{7E337D0F-2136-1D4C-9CC9-082704BE8EE9}" type="presParOf" srcId="{68490A71-D873-3B4C-907B-DF6CFAA1D38E}" destId="{A6836C93-FB5D-A44A-BCB3-F52AE4DBD0E0}" srcOrd="6" destOrd="0" presId="urn:microsoft.com/office/officeart/2005/8/layout/list1"/>
    <dgm:cxn modelId="{EDB51AE0-02D7-B04A-BF35-98445158D45A}" type="presParOf" srcId="{68490A71-D873-3B4C-907B-DF6CFAA1D38E}" destId="{44AC0DC2-8EBD-AD40-85E3-3ACB825CCA97}" srcOrd="7" destOrd="0" presId="urn:microsoft.com/office/officeart/2005/8/layout/list1"/>
    <dgm:cxn modelId="{4804C285-D14F-0E48-868F-39FDC63F8C00}" type="presParOf" srcId="{68490A71-D873-3B4C-907B-DF6CFAA1D38E}" destId="{0E3CE057-123E-6F48-998D-CB421BA59FA3}" srcOrd="8" destOrd="0" presId="urn:microsoft.com/office/officeart/2005/8/layout/list1"/>
    <dgm:cxn modelId="{D8F58C89-CE3D-CB48-B8E4-58349A348E27}" type="presParOf" srcId="{0E3CE057-123E-6F48-998D-CB421BA59FA3}" destId="{68C103D5-AFFD-3F44-A728-65C6F21DB4B8}" srcOrd="0" destOrd="0" presId="urn:microsoft.com/office/officeart/2005/8/layout/list1"/>
    <dgm:cxn modelId="{4B249CDD-2187-4346-B2BB-29CD511A94C0}" type="presParOf" srcId="{0E3CE057-123E-6F48-998D-CB421BA59FA3}" destId="{BCE001E5-A634-6946-A517-EA6DE2D8FE9C}" srcOrd="1" destOrd="0" presId="urn:microsoft.com/office/officeart/2005/8/layout/list1"/>
    <dgm:cxn modelId="{6F2BF88A-787C-F047-B53B-1579EF749903}" type="presParOf" srcId="{68490A71-D873-3B4C-907B-DF6CFAA1D38E}" destId="{13295770-3A66-C142-970B-6AB93C2DB7E7}" srcOrd="9" destOrd="0" presId="urn:microsoft.com/office/officeart/2005/8/layout/list1"/>
    <dgm:cxn modelId="{3778474E-B9F4-BF4D-A414-105FD8CF1F36}" type="presParOf" srcId="{68490A71-D873-3B4C-907B-DF6CFAA1D38E}" destId="{76309EED-46A7-D348-A241-6FFDECA4068A}" srcOrd="10" destOrd="0" presId="urn:microsoft.com/office/officeart/2005/8/layout/list1"/>
    <dgm:cxn modelId="{79D3CF77-AD5C-CD43-98AB-0EED12EAC586}" type="presParOf" srcId="{68490A71-D873-3B4C-907B-DF6CFAA1D38E}" destId="{52CC1168-7DD0-6242-8ECB-6E332A631051}" srcOrd="11" destOrd="0" presId="urn:microsoft.com/office/officeart/2005/8/layout/list1"/>
    <dgm:cxn modelId="{220C8EAC-CE21-984A-A521-B9AF790BF1A1}" type="presParOf" srcId="{68490A71-D873-3B4C-907B-DF6CFAA1D38E}" destId="{1BDA71E3-BB15-6046-9ABB-D8F202338D89}" srcOrd="12" destOrd="0" presId="urn:microsoft.com/office/officeart/2005/8/layout/list1"/>
    <dgm:cxn modelId="{D4622419-CC9B-BA4C-921A-B2A1A7353870}" type="presParOf" srcId="{1BDA71E3-BB15-6046-9ABB-D8F202338D89}" destId="{4A75A3C4-A783-7E48-9143-F3957DA41B91}" srcOrd="0" destOrd="0" presId="urn:microsoft.com/office/officeart/2005/8/layout/list1"/>
    <dgm:cxn modelId="{D985866A-4905-4D43-9E0E-94EFA5C3DE49}" type="presParOf" srcId="{1BDA71E3-BB15-6046-9ABB-D8F202338D89}" destId="{251240DD-4773-8544-B7DF-D62AE47ED864}" srcOrd="1" destOrd="0" presId="urn:microsoft.com/office/officeart/2005/8/layout/list1"/>
    <dgm:cxn modelId="{639F924B-0452-C34C-A800-D1A6F8DC227D}" type="presParOf" srcId="{68490A71-D873-3B4C-907B-DF6CFAA1D38E}" destId="{BF236906-279D-5644-9A37-50997EC3E17F}" srcOrd="13" destOrd="0" presId="urn:microsoft.com/office/officeart/2005/8/layout/list1"/>
    <dgm:cxn modelId="{9A90474F-89DC-7E46-AFE0-7CA8B107BAC7}" type="presParOf" srcId="{68490A71-D873-3B4C-907B-DF6CFAA1D38E}" destId="{F8F49B52-40F1-574E-97C5-4AA949B0872C}"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01778-A91C-DF42-A511-10D1B0CAC5F7}">
      <dsp:nvSpPr>
        <dsp:cNvPr id="0" name=""/>
        <dsp:cNvSpPr/>
      </dsp:nvSpPr>
      <dsp:spPr>
        <a:xfrm>
          <a:off x="0" y="659579"/>
          <a:ext cx="9237662" cy="428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8FC66C-8C0A-3C44-B899-B5AE8D68C0E4}">
      <dsp:nvSpPr>
        <dsp:cNvPr id="0" name=""/>
        <dsp:cNvSpPr/>
      </dsp:nvSpPr>
      <dsp:spPr>
        <a:xfrm>
          <a:off x="461883" y="408659"/>
          <a:ext cx="6466363" cy="5018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413" tIns="0" rIns="244413" bIns="0" numCol="1" spcCol="1270" anchor="ctr" anchorCtr="0">
          <a:noAutofit/>
        </a:bodyPr>
        <a:lstStyle/>
        <a:p>
          <a:pPr marL="0" lvl="0" indent="0" algn="l" defTabSz="755650">
            <a:lnSpc>
              <a:spcPct val="90000"/>
            </a:lnSpc>
            <a:spcBef>
              <a:spcPct val="0"/>
            </a:spcBef>
            <a:spcAft>
              <a:spcPct val="35000"/>
            </a:spcAft>
            <a:buNone/>
          </a:pPr>
          <a:r>
            <a:rPr lang="en-US" sz="1700" kern="1200"/>
            <a:t>Sample of  4909 patients</a:t>
          </a:r>
        </a:p>
      </dsp:txBody>
      <dsp:txXfrm>
        <a:off x="486381" y="433157"/>
        <a:ext cx="6417367" cy="452844"/>
      </dsp:txXfrm>
    </dsp:sp>
    <dsp:sp modelId="{A6836C93-FB5D-A44A-BCB3-F52AE4DBD0E0}">
      <dsp:nvSpPr>
        <dsp:cNvPr id="0" name=""/>
        <dsp:cNvSpPr/>
      </dsp:nvSpPr>
      <dsp:spPr>
        <a:xfrm>
          <a:off x="0" y="1430699"/>
          <a:ext cx="9237662" cy="428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4C945A-E197-E84E-BD38-26BF152901B7}">
      <dsp:nvSpPr>
        <dsp:cNvPr id="0" name=""/>
        <dsp:cNvSpPr/>
      </dsp:nvSpPr>
      <dsp:spPr>
        <a:xfrm>
          <a:off x="461883" y="1179779"/>
          <a:ext cx="6466363" cy="5018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413" tIns="0" rIns="244413" bIns="0" numCol="1" spcCol="1270" anchor="ctr" anchorCtr="0">
          <a:noAutofit/>
        </a:bodyPr>
        <a:lstStyle/>
        <a:p>
          <a:pPr marL="0" lvl="0" indent="0" algn="l" defTabSz="755650">
            <a:lnSpc>
              <a:spcPct val="90000"/>
            </a:lnSpc>
            <a:spcBef>
              <a:spcPct val="0"/>
            </a:spcBef>
            <a:spcAft>
              <a:spcPct val="35000"/>
            </a:spcAft>
            <a:buNone/>
          </a:pPr>
          <a:r>
            <a:rPr lang="en-US" sz="1700" kern="1200"/>
            <a:t>209 stroke patients, 4700 non-stroke</a:t>
          </a:r>
        </a:p>
      </dsp:txBody>
      <dsp:txXfrm>
        <a:off x="486381" y="1204277"/>
        <a:ext cx="6417367" cy="452844"/>
      </dsp:txXfrm>
    </dsp:sp>
    <dsp:sp modelId="{76309EED-46A7-D348-A241-6FFDECA4068A}">
      <dsp:nvSpPr>
        <dsp:cNvPr id="0" name=""/>
        <dsp:cNvSpPr/>
      </dsp:nvSpPr>
      <dsp:spPr>
        <a:xfrm>
          <a:off x="0" y="2201820"/>
          <a:ext cx="9237662" cy="428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E001E5-A634-6946-A517-EA6DE2D8FE9C}">
      <dsp:nvSpPr>
        <dsp:cNvPr id="0" name=""/>
        <dsp:cNvSpPr/>
      </dsp:nvSpPr>
      <dsp:spPr>
        <a:xfrm>
          <a:off x="461883" y="1950899"/>
          <a:ext cx="6466363" cy="5018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413" tIns="0" rIns="244413" bIns="0" numCol="1" spcCol="1270" anchor="ctr" anchorCtr="0">
          <a:noAutofit/>
        </a:bodyPr>
        <a:lstStyle/>
        <a:p>
          <a:pPr marL="0" lvl="0" indent="0" algn="l" defTabSz="755650">
            <a:lnSpc>
              <a:spcPct val="90000"/>
            </a:lnSpc>
            <a:spcBef>
              <a:spcPct val="0"/>
            </a:spcBef>
            <a:spcAft>
              <a:spcPct val="35000"/>
            </a:spcAft>
            <a:buNone/>
          </a:pPr>
          <a:r>
            <a:rPr lang="en-US" sz="1700" kern="1200"/>
            <a:t>Data source: ’Stroke Prediction Dataset’ from Kaggle</a:t>
          </a:r>
        </a:p>
      </dsp:txBody>
      <dsp:txXfrm>
        <a:off x="486381" y="1975397"/>
        <a:ext cx="6417367" cy="452844"/>
      </dsp:txXfrm>
    </dsp:sp>
    <dsp:sp modelId="{F8F49B52-40F1-574E-97C5-4AA949B0872C}">
      <dsp:nvSpPr>
        <dsp:cNvPr id="0" name=""/>
        <dsp:cNvSpPr/>
      </dsp:nvSpPr>
      <dsp:spPr>
        <a:xfrm>
          <a:off x="0" y="2972940"/>
          <a:ext cx="9237662" cy="428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1240DD-4773-8544-B7DF-D62AE47ED864}">
      <dsp:nvSpPr>
        <dsp:cNvPr id="0" name=""/>
        <dsp:cNvSpPr/>
      </dsp:nvSpPr>
      <dsp:spPr>
        <a:xfrm>
          <a:off x="461883" y="2722020"/>
          <a:ext cx="6466363" cy="5018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413" tIns="0" rIns="244413" bIns="0" numCol="1" spcCol="1270" anchor="ctr" anchorCtr="0">
          <a:noAutofit/>
        </a:bodyPr>
        <a:lstStyle/>
        <a:p>
          <a:pPr marL="0" lvl="0" indent="0" algn="l" defTabSz="755650">
            <a:lnSpc>
              <a:spcPct val="90000"/>
            </a:lnSpc>
            <a:spcBef>
              <a:spcPct val="0"/>
            </a:spcBef>
            <a:spcAft>
              <a:spcPct val="35000"/>
            </a:spcAft>
            <a:buNone/>
          </a:pPr>
          <a:r>
            <a:rPr lang="en-US" sz="1700" kern="1200">
              <a:hlinkClick xmlns:r="http://schemas.openxmlformats.org/officeDocument/2006/relationships" r:id="rId1"/>
            </a:rPr>
            <a:t>https://www.kaggle.com/fedesoriano/stroke-prediction-dataset</a:t>
          </a:r>
          <a:endParaRPr lang="en-US" sz="1700" kern="1200"/>
        </a:p>
      </dsp:txBody>
      <dsp:txXfrm>
        <a:off x="486381" y="2746518"/>
        <a:ext cx="6417367"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1E1F25-9F27-CD47-A477-11A0590A9D14}" type="datetimeFigureOut">
              <a:rPr lang="en-US" smtClean="0"/>
              <a:t>5/18/21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859382-0B77-2B47-914C-41465DA662F2}" type="slidenum">
              <a:rPr lang="en-US" smtClean="0"/>
              <a:t>‹#›</a:t>
            </a:fld>
            <a:endParaRPr lang="en-US"/>
          </a:p>
        </p:txBody>
      </p:sp>
    </p:spTree>
    <p:extLst>
      <p:ext uri="{BB962C8B-B14F-4D97-AF65-F5344CB8AC3E}">
        <p14:creationId xmlns:p14="http://schemas.microsoft.com/office/powerpoint/2010/main" val="2810438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859382-0B77-2B47-914C-41465DA662F2}" type="slidenum">
              <a:rPr lang="en-US" smtClean="0"/>
              <a:t>2</a:t>
            </a:fld>
            <a:endParaRPr lang="en-US"/>
          </a:p>
        </p:txBody>
      </p:sp>
    </p:spTree>
    <p:extLst>
      <p:ext uri="{BB962C8B-B14F-4D97-AF65-F5344CB8AC3E}">
        <p14:creationId xmlns:p14="http://schemas.microsoft.com/office/powerpoint/2010/main" val="2386887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859382-0B77-2B47-914C-41465DA662F2}" type="slidenum">
              <a:rPr lang="en-US" smtClean="0"/>
              <a:t>3</a:t>
            </a:fld>
            <a:endParaRPr lang="en-US"/>
          </a:p>
        </p:txBody>
      </p:sp>
    </p:spTree>
    <p:extLst>
      <p:ext uri="{BB962C8B-B14F-4D97-AF65-F5344CB8AC3E}">
        <p14:creationId xmlns:p14="http://schemas.microsoft.com/office/powerpoint/2010/main" val="199228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859382-0B77-2B47-914C-41465DA662F2}" type="slidenum">
              <a:rPr lang="en-US" smtClean="0"/>
              <a:t>5</a:t>
            </a:fld>
            <a:endParaRPr lang="en-US"/>
          </a:p>
        </p:txBody>
      </p:sp>
    </p:spTree>
    <p:extLst>
      <p:ext uri="{BB962C8B-B14F-4D97-AF65-F5344CB8AC3E}">
        <p14:creationId xmlns:p14="http://schemas.microsoft.com/office/powerpoint/2010/main" val="2951344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859382-0B77-2B47-914C-41465DA662F2}" type="slidenum">
              <a:rPr lang="en-US" smtClean="0"/>
              <a:t>8</a:t>
            </a:fld>
            <a:endParaRPr lang="en-US"/>
          </a:p>
        </p:txBody>
      </p:sp>
    </p:spTree>
    <p:extLst>
      <p:ext uri="{BB962C8B-B14F-4D97-AF65-F5344CB8AC3E}">
        <p14:creationId xmlns:p14="http://schemas.microsoft.com/office/powerpoint/2010/main" val="95687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859382-0B77-2B47-914C-41465DA662F2}" type="slidenum">
              <a:rPr lang="en-US" smtClean="0"/>
              <a:t>10</a:t>
            </a:fld>
            <a:endParaRPr lang="en-US"/>
          </a:p>
        </p:txBody>
      </p:sp>
    </p:spTree>
    <p:extLst>
      <p:ext uri="{BB962C8B-B14F-4D97-AF65-F5344CB8AC3E}">
        <p14:creationId xmlns:p14="http://schemas.microsoft.com/office/powerpoint/2010/main" val="1427478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859382-0B77-2B47-914C-41465DA662F2}" type="slidenum">
              <a:rPr lang="en-US" smtClean="0"/>
              <a:t>17</a:t>
            </a:fld>
            <a:endParaRPr lang="en-US"/>
          </a:p>
        </p:txBody>
      </p:sp>
    </p:spTree>
    <p:extLst>
      <p:ext uri="{BB962C8B-B14F-4D97-AF65-F5344CB8AC3E}">
        <p14:creationId xmlns:p14="http://schemas.microsoft.com/office/powerpoint/2010/main" val="2095987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5/18/21</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7213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5/18/21</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52223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5/18/21</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695378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5/18/21</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041585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5/18/21</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876005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5/18/21</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70599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5/18/21</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527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5/18/21</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959605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5/18/21</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016811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5/18/21</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714833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5/18/21</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368427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5/18/21</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2592835491"/>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11" r:id="rId6"/>
    <p:sldLayoutId id="2147483706" r:id="rId7"/>
    <p:sldLayoutId id="2147483707" r:id="rId8"/>
    <p:sldLayoutId id="2147483708" r:id="rId9"/>
    <p:sldLayoutId id="2147483710" r:id="rId10"/>
    <p:sldLayoutId id="2147483709"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931409AF-E5E7-4FC9-A49A-F59036617669}"/>
              </a:ext>
            </a:extLst>
          </p:cNvPr>
          <p:cNvPicPr>
            <a:picLocks noChangeAspect="1"/>
          </p:cNvPicPr>
          <p:nvPr/>
        </p:nvPicPr>
        <p:blipFill rotWithShape="1">
          <a:blip r:embed="rId2">
            <a:alphaModFix amt="50000"/>
          </a:blip>
          <a:srcRect l="644" r="10467"/>
          <a:stretch/>
        </p:blipFill>
        <p:spPr>
          <a:xfrm>
            <a:off x="20" y="10"/>
            <a:ext cx="12191980" cy="6857990"/>
          </a:xfrm>
          <a:prstGeom prst="rect">
            <a:avLst/>
          </a:prstGeom>
        </p:spPr>
      </p:pic>
      <p:sp>
        <p:nvSpPr>
          <p:cNvPr id="2" name="Title 1">
            <a:extLst>
              <a:ext uri="{FF2B5EF4-FFF2-40B4-BE49-F238E27FC236}">
                <a16:creationId xmlns:a16="http://schemas.microsoft.com/office/drawing/2014/main" id="{CF6D29D7-C78B-914B-8824-C74322F4A53B}"/>
              </a:ext>
            </a:extLst>
          </p:cNvPr>
          <p:cNvSpPr>
            <a:spLocks noGrp="1"/>
          </p:cNvSpPr>
          <p:nvPr>
            <p:ph type="ctrTitle"/>
          </p:nvPr>
        </p:nvSpPr>
        <p:spPr>
          <a:xfrm>
            <a:off x="1429611" y="1013984"/>
            <a:ext cx="6366852" cy="3260635"/>
          </a:xfrm>
        </p:spPr>
        <p:txBody>
          <a:bodyPr>
            <a:normAutofit/>
          </a:bodyPr>
          <a:lstStyle/>
          <a:p>
            <a:r>
              <a:rPr lang="en-US" dirty="0">
                <a:solidFill>
                  <a:srgbClr val="FFFFFF"/>
                </a:solidFill>
              </a:rPr>
              <a:t>Analysis of Health Factors in stroke vs. non-stroke patients</a:t>
            </a:r>
          </a:p>
        </p:txBody>
      </p:sp>
      <p:sp>
        <p:nvSpPr>
          <p:cNvPr id="3" name="Subtitle 2">
            <a:extLst>
              <a:ext uri="{FF2B5EF4-FFF2-40B4-BE49-F238E27FC236}">
                <a16:creationId xmlns:a16="http://schemas.microsoft.com/office/drawing/2014/main" id="{CB342C25-C45D-D246-AC93-AA991DC0CDB0}"/>
              </a:ext>
            </a:extLst>
          </p:cNvPr>
          <p:cNvSpPr>
            <a:spLocks noGrp="1"/>
          </p:cNvSpPr>
          <p:nvPr>
            <p:ph type="subTitle" idx="1"/>
          </p:nvPr>
        </p:nvSpPr>
        <p:spPr>
          <a:xfrm>
            <a:off x="1429612" y="4848464"/>
            <a:ext cx="7714388" cy="1085849"/>
          </a:xfrm>
        </p:spPr>
        <p:txBody>
          <a:bodyPr>
            <a:normAutofit/>
          </a:bodyPr>
          <a:lstStyle/>
          <a:p>
            <a:r>
              <a:rPr lang="en-US" dirty="0">
                <a:solidFill>
                  <a:srgbClr val="FFFFFF"/>
                </a:solidFill>
              </a:rPr>
              <a:t>Christiana Kim</a:t>
            </a:r>
          </a:p>
        </p:txBody>
      </p:sp>
      <p:cxnSp>
        <p:nvCxnSpPr>
          <p:cNvPr id="17" name="Straight Connector 10">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8595"/>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651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Dumbbells on a gym floor">
            <a:extLst>
              <a:ext uri="{FF2B5EF4-FFF2-40B4-BE49-F238E27FC236}">
                <a16:creationId xmlns:a16="http://schemas.microsoft.com/office/drawing/2014/main" id="{DA4941F6-8E54-482E-ABF1-45AB77ACA7CB}"/>
              </a:ext>
            </a:extLst>
          </p:cNvPr>
          <p:cNvPicPr>
            <a:picLocks noChangeAspect="1"/>
          </p:cNvPicPr>
          <p:nvPr/>
        </p:nvPicPr>
        <p:blipFill rotWithShape="1">
          <a:blip r:embed="rId3">
            <a:alphaModFix amt="50000"/>
          </a:blip>
          <a:srcRect b="15094"/>
          <a:stretch/>
        </p:blipFill>
        <p:spPr>
          <a:xfrm>
            <a:off x="20" y="10"/>
            <a:ext cx="12191980" cy="6857990"/>
          </a:xfrm>
          <a:prstGeom prst="rect">
            <a:avLst/>
          </a:prstGeom>
        </p:spPr>
      </p:pic>
      <p:sp>
        <p:nvSpPr>
          <p:cNvPr id="2" name="Title 1">
            <a:extLst>
              <a:ext uri="{FF2B5EF4-FFF2-40B4-BE49-F238E27FC236}">
                <a16:creationId xmlns:a16="http://schemas.microsoft.com/office/drawing/2014/main" id="{A68B01B3-7F6F-A94E-956B-315DF9160E04}"/>
              </a:ext>
            </a:extLst>
          </p:cNvPr>
          <p:cNvSpPr>
            <a:spLocks noGrp="1"/>
          </p:cNvSpPr>
          <p:nvPr>
            <p:ph type="title"/>
          </p:nvPr>
        </p:nvSpPr>
        <p:spPr>
          <a:xfrm>
            <a:off x="2238258" y="1424473"/>
            <a:ext cx="7714388" cy="2850146"/>
          </a:xfrm>
        </p:spPr>
        <p:txBody>
          <a:bodyPr vert="horz" lIns="91440" tIns="45720" rIns="91440" bIns="45720" rtlCol="0" anchor="b">
            <a:normAutofit/>
          </a:bodyPr>
          <a:lstStyle/>
          <a:p>
            <a:pPr algn="ctr"/>
            <a:r>
              <a:rPr lang="en-US" dirty="0"/>
              <a:t>Body Mass Index (BMI)</a:t>
            </a:r>
          </a:p>
        </p:txBody>
      </p:sp>
      <p:cxnSp>
        <p:nvCxnSpPr>
          <p:cNvPr id="53" name="Straight Connector 52">
            <a:extLst>
              <a:ext uri="{FF2B5EF4-FFF2-40B4-BE49-F238E27FC236}">
                <a16:creationId xmlns:a16="http://schemas.microsoft.com/office/drawing/2014/main" id="{D4EDB048-C82F-4E9B-BCE9-3D1DBE5D59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875" y="4578595"/>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54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36"/>
                                        </p:tgtEl>
                                        <p:attrNameLst>
                                          <p:attrName>style.visibility</p:attrName>
                                        </p:attrNameLst>
                                      </p:cBhvr>
                                      <p:to>
                                        <p:strVal val="visible"/>
                                      </p:to>
                                    </p:set>
                                    <p:animEffect transition="in" filter="fade">
                                      <p:cBhvr>
                                        <p:cTn id="10" dur="7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DD36EA-C501-7248-B502-3ED09EDF631D}"/>
              </a:ext>
            </a:extLst>
          </p:cNvPr>
          <p:cNvSpPr>
            <a:spLocks noGrp="1"/>
          </p:cNvSpPr>
          <p:nvPr>
            <p:ph type="title"/>
          </p:nvPr>
        </p:nvSpPr>
        <p:spPr>
          <a:xfrm>
            <a:off x="1429566" y="1045445"/>
            <a:ext cx="9238434" cy="857559"/>
          </a:xfrm>
        </p:spPr>
        <p:txBody>
          <a:bodyPr>
            <a:normAutofit/>
          </a:bodyPr>
          <a:lstStyle/>
          <a:p>
            <a:pPr>
              <a:lnSpc>
                <a:spcPct val="110000"/>
              </a:lnSpc>
            </a:pPr>
            <a:r>
              <a:rPr lang="en-US" sz="2200" dirty="0"/>
              <a:t>Descriptive Statistics</a:t>
            </a:r>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03CEE41-E29E-F249-BE48-81813B42ADCE}"/>
              </a:ext>
            </a:extLst>
          </p:cNvPr>
          <p:cNvSpPr>
            <a:spLocks noGrp="1"/>
          </p:cNvSpPr>
          <p:nvPr>
            <p:ph idx="1"/>
          </p:nvPr>
        </p:nvSpPr>
        <p:spPr>
          <a:xfrm>
            <a:off x="1429566" y="2729554"/>
            <a:ext cx="8476434" cy="3359621"/>
          </a:xfrm>
        </p:spPr>
        <p:txBody>
          <a:bodyPr>
            <a:normAutofit/>
          </a:bodyPr>
          <a:lstStyle/>
          <a:p>
            <a:r>
              <a:rPr lang="en-US" dirty="0"/>
              <a:t>Min: 10.3</a:t>
            </a:r>
          </a:p>
          <a:p>
            <a:r>
              <a:rPr lang="en-US" dirty="0"/>
              <a:t>Max: 97.6</a:t>
            </a:r>
          </a:p>
          <a:p>
            <a:r>
              <a:rPr lang="en-US" dirty="0"/>
              <a:t>Mean: 28.9</a:t>
            </a:r>
          </a:p>
          <a:p>
            <a:r>
              <a:rPr lang="en-US" dirty="0"/>
              <a:t>Median: 97.6</a:t>
            </a:r>
          </a:p>
        </p:txBody>
      </p:sp>
    </p:spTree>
    <p:extLst>
      <p:ext uri="{BB962C8B-B14F-4D97-AF65-F5344CB8AC3E}">
        <p14:creationId xmlns:p14="http://schemas.microsoft.com/office/powerpoint/2010/main" val="1094514887"/>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1">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4CC963-1C64-F341-9DB3-4317843B0531}"/>
              </a:ext>
            </a:extLst>
          </p:cNvPr>
          <p:cNvSpPr>
            <a:spLocks noGrp="1"/>
          </p:cNvSpPr>
          <p:nvPr>
            <p:ph type="title"/>
          </p:nvPr>
        </p:nvSpPr>
        <p:spPr>
          <a:xfrm>
            <a:off x="1104897" y="762001"/>
            <a:ext cx="4991103" cy="1141004"/>
          </a:xfrm>
        </p:spPr>
        <p:txBody>
          <a:bodyPr>
            <a:normAutofit/>
          </a:bodyPr>
          <a:lstStyle/>
          <a:p>
            <a:r>
              <a:rPr lang="en-US" dirty="0"/>
              <a:t>Body Mass Index</a:t>
            </a:r>
          </a:p>
        </p:txBody>
      </p:sp>
      <p:pic>
        <p:nvPicPr>
          <p:cNvPr id="7" name="Picture 6" descr="Histogram&#10;&#10;Description automatically generated with medium confidence">
            <a:extLst>
              <a:ext uri="{FF2B5EF4-FFF2-40B4-BE49-F238E27FC236}">
                <a16:creationId xmlns:a16="http://schemas.microsoft.com/office/drawing/2014/main" id="{707C028E-E24C-4142-B902-6BA71BD14F36}"/>
              </a:ext>
            </a:extLst>
          </p:cNvPr>
          <p:cNvPicPr>
            <a:picLocks noChangeAspect="1"/>
          </p:cNvPicPr>
          <p:nvPr/>
        </p:nvPicPr>
        <p:blipFill>
          <a:blip r:embed="rId2"/>
          <a:stretch>
            <a:fillRect/>
          </a:stretch>
        </p:blipFill>
        <p:spPr>
          <a:xfrm>
            <a:off x="1924050" y="2456452"/>
            <a:ext cx="8343900" cy="3848100"/>
          </a:xfrm>
          <a:prstGeom prst="rect">
            <a:avLst/>
          </a:prstGeom>
        </p:spPr>
      </p:pic>
    </p:spTree>
    <p:extLst>
      <p:ext uri="{BB962C8B-B14F-4D97-AF65-F5344CB8AC3E}">
        <p14:creationId xmlns:p14="http://schemas.microsoft.com/office/powerpoint/2010/main" val="290546499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C6A189-2D19-B844-9457-A65F76CB0550}"/>
              </a:ext>
            </a:extLst>
          </p:cNvPr>
          <p:cNvSpPr>
            <a:spLocks noGrp="1"/>
          </p:cNvSpPr>
          <p:nvPr>
            <p:ph type="title"/>
          </p:nvPr>
        </p:nvSpPr>
        <p:spPr>
          <a:xfrm>
            <a:off x="1104897" y="762001"/>
            <a:ext cx="4991103" cy="1141004"/>
          </a:xfrm>
        </p:spPr>
        <p:txBody>
          <a:bodyPr>
            <a:normAutofit/>
          </a:bodyPr>
          <a:lstStyle/>
          <a:p>
            <a:r>
              <a:rPr lang="en-US" dirty="0"/>
              <a:t>Body Mass Index</a:t>
            </a:r>
          </a:p>
        </p:txBody>
      </p:sp>
      <p:sp>
        <p:nvSpPr>
          <p:cNvPr id="9" name="Content Placeholder 8">
            <a:extLst>
              <a:ext uri="{FF2B5EF4-FFF2-40B4-BE49-F238E27FC236}">
                <a16:creationId xmlns:a16="http://schemas.microsoft.com/office/drawing/2014/main" id="{4E5F5D2E-10F3-440A-8424-D024B7774E4F}"/>
              </a:ext>
            </a:extLst>
          </p:cNvPr>
          <p:cNvSpPr>
            <a:spLocks noGrp="1"/>
          </p:cNvSpPr>
          <p:nvPr>
            <p:ph idx="1"/>
          </p:nvPr>
        </p:nvSpPr>
        <p:spPr>
          <a:xfrm>
            <a:off x="1104897" y="2286000"/>
            <a:ext cx="4991103" cy="3809999"/>
          </a:xfrm>
        </p:spPr>
        <p:txBody>
          <a:bodyPr>
            <a:normAutofit/>
          </a:bodyPr>
          <a:lstStyle/>
          <a:p>
            <a:r>
              <a:rPr lang="en-US" dirty="0"/>
              <a:t>Positive skews</a:t>
            </a:r>
          </a:p>
          <a:p>
            <a:r>
              <a:rPr lang="en-US" dirty="0"/>
              <a:t>Non-stroke patients have larger dispersion  and more outliers</a:t>
            </a:r>
          </a:p>
          <a:p>
            <a:r>
              <a:rPr lang="en-US" dirty="0"/>
              <a:t>Stroke patients have a higher median</a:t>
            </a:r>
          </a:p>
        </p:txBody>
      </p:sp>
      <p:pic>
        <p:nvPicPr>
          <p:cNvPr id="5" name="Content Placeholder 4">
            <a:extLst>
              <a:ext uri="{FF2B5EF4-FFF2-40B4-BE49-F238E27FC236}">
                <a16:creationId xmlns:a16="http://schemas.microsoft.com/office/drawing/2014/main" id="{ABCF6E91-65C3-BD4B-B595-B29BA13003A6}"/>
              </a:ext>
            </a:extLst>
          </p:cNvPr>
          <p:cNvPicPr>
            <a:picLocks noChangeAspect="1"/>
          </p:cNvPicPr>
          <p:nvPr/>
        </p:nvPicPr>
        <p:blipFill>
          <a:blip r:embed="rId2"/>
          <a:srcRect/>
          <a:stretch/>
        </p:blipFill>
        <p:spPr>
          <a:xfrm>
            <a:off x="6858001" y="766885"/>
            <a:ext cx="4577975" cy="5324229"/>
          </a:xfrm>
          <a:prstGeom prst="rect">
            <a:avLst/>
          </a:prstGeom>
        </p:spPr>
      </p:pic>
    </p:spTree>
    <p:extLst>
      <p:ext uri="{BB962C8B-B14F-4D97-AF65-F5344CB8AC3E}">
        <p14:creationId xmlns:p14="http://schemas.microsoft.com/office/powerpoint/2010/main" val="3429301157"/>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D27522-64D5-3C41-9238-8BA057655BC0}"/>
              </a:ext>
            </a:extLst>
          </p:cNvPr>
          <p:cNvSpPr>
            <a:spLocks noGrp="1"/>
          </p:cNvSpPr>
          <p:nvPr>
            <p:ph type="title"/>
          </p:nvPr>
        </p:nvSpPr>
        <p:spPr>
          <a:xfrm>
            <a:off x="1429566" y="1045445"/>
            <a:ext cx="9238434" cy="857559"/>
          </a:xfrm>
        </p:spPr>
        <p:txBody>
          <a:bodyPr>
            <a:normAutofit/>
          </a:bodyPr>
          <a:lstStyle/>
          <a:p>
            <a:r>
              <a:rPr lang="en-US" dirty="0"/>
              <a:t>BMI T-test</a:t>
            </a:r>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1C1D25C-C490-D242-9332-9F34030EC228}"/>
              </a:ext>
            </a:extLst>
          </p:cNvPr>
          <p:cNvSpPr>
            <a:spLocks noGrp="1"/>
          </p:cNvSpPr>
          <p:nvPr>
            <p:ph idx="1"/>
          </p:nvPr>
        </p:nvSpPr>
        <p:spPr>
          <a:xfrm>
            <a:off x="1429566" y="2729554"/>
            <a:ext cx="8476434" cy="3359621"/>
          </a:xfrm>
        </p:spPr>
        <p:txBody>
          <a:bodyPr>
            <a:normAutofit/>
          </a:bodyPr>
          <a:lstStyle/>
          <a:p>
            <a:r>
              <a:rPr lang="en-US" dirty="0"/>
              <a:t>H₀: µ₁ - µ₂ = 0</a:t>
            </a:r>
          </a:p>
          <a:p>
            <a:r>
              <a:rPr lang="en-US" dirty="0"/>
              <a:t>Hₐ: µ₁ - µ₂ ≠ 0</a:t>
            </a:r>
          </a:p>
          <a:p>
            <a:r>
              <a:rPr lang="en-US" dirty="0"/>
              <a:t>T-statistic = -2.97</a:t>
            </a:r>
          </a:p>
          <a:p>
            <a:r>
              <a:rPr lang="en-US" dirty="0"/>
              <a:t>P-value = 0.003</a:t>
            </a:r>
          </a:p>
          <a:p>
            <a:r>
              <a:rPr lang="en-US" dirty="0"/>
              <a:t>Reject null hypothesis, difference is significant at the &lt; 0.005 level</a:t>
            </a:r>
          </a:p>
          <a:p>
            <a:r>
              <a:rPr lang="en-US" dirty="0"/>
              <a:t>With 95% confidence, the difference is between 0.761 and 2.536</a:t>
            </a:r>
          </a:p>
          <a:p>
            <a:endParaRPr lang="en-US" dirty="0"/>
          </a:p>
          <a:p>
            <a:endParaRPr lang="en-US" dirty="0"/>
          </a:p>
          <a:p>
            <a:endParaRPr lang="en-US" dirty="0"/>
          </a:p>
        </p:txBody>
      </p:sp>
    </p:spTree>
    <p:extLst>
      <p:ext uri="{BB962C8B-B14F-4D97-AF65-F5344CB8AC3E}">
        <p14:creationId xmlns:p14="http://schemas.microsoft.com/office/powerpoint/2010/main" val="4135016074"/>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0">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A139BD-4F1E-7041-89D6-555BD8991D28}"/>
              </a:ext>
            </a:extLst>
          </p:cNvPr>
          <p:cNvSpPr>
            <a:spLocks noGrp="1"/>
          </p:cNvSpPr>
          <p:nvPr>
            <p:ph type="title"/>
          </p:nvPr>
        </p:nvSpPr>
        <p:spPr>
          <a:xfrm>
            <a:off x="1429566" y="1374753"/>
            <a:ext cx="4827799" cy="1034217"/>
          </a:xfrm>
        </p:spPr>
        <p:txBody>
          <a:bodyPr>
            <a:normAutofit/>
          </a:bodyPr>
          <a:lstStyle/>
          <a:p>
            <a:r>
              <a:rPr lang="en-US">
                <a:solidFill>
                  <a:schemeClr val="bg1"/>
                </a:solidFill>
              </a:rPr>
              <a:t>Conclusion</a:t>
            </a:r>
          </a:p>
        </p:txBody>
      </p:sp>
      <p:sp>
        <p:nvSpPr>
          <p:cNvPr id="3" name="Content Placeholder 2">
            <a:extLst>
              <a:ext uri="{FF2B5EF4-FFF2-40B4-BE49-F238E27FC236}">
                <a16:creationId xmlns:a16="http://schemas.microsoft.com/office/drawing/2014/main" id="{C5B3A4FC-713D-A249-9E9D-DB4D1501EA21}"/>
              </a:ext>
            </a:extLst>
          </p:cNvPr>
          <p:cNvSpPr>
            <a:spLocks noGrp="1"/>
          </p:cNvSpPr>
          <p:nvPr>
            <p:ph idx="1"/>
          </p:nvPr>
        </p:nvSpPr>
        <p:spPr>
          <a:xfrm>
            <a:off x="1429566" y="2662484"/>
            <a:ext cx="4666434" cy="2774820"/>
          </a:xfrm>
        </p:spPr>
        <p:txBody>
          <a:bodyPr>
            <a:normAutofit/>
          </a:bodyPr>
          <a:lstStyle/>
          <a:p>
            <a:r>
              <a:rPr lang="en-US">
                <a:solidFill>
                  <a:schemeClr val="bg1"/>
                </a:solidFill>
              </a:rPr>
              <a:t>The difference in both average glucose level and body mass index between stroke vs. non-stroke patients is </a:t>
            </a:r>
            <a:r>
              <a:rPr lang="en-US" u="sng">
                <a:solidFill>
                  <a:schemeClr val="bg1"/>
                </a:solidFill>
              </a:rPr>
              <a:t>statistically significant</a:t>
            </a:r>
            <a:r>
              <a:rPr lang="en-US">
                <a:solidFill>
                  <a:schemeClr val="bg1"/>
                </a:solidFill>
              </a:rPr>
              <a:t>.</a:t>
            </a:r>
          </a:p>
          <a:p>
            <a:r>
              <a:rPr lang="en-US">
                <a:solidFill>
                  <a:schemeClr val="bg1"/>
                </a:solidFill>
              </a:rPr>
              <a:t>On average, stroke patients have a tendency toward higher average glucose levels and body mass index.</a:t>
            </a:r>
          </a:p>
        </p:txBody>
      </p:sp>
      <p:pic>
        <p:nvPicPr>
          <p:cNvPr id="5" name="Picture 4" descr="Person using iPad">
            <a:extLst>
              <a:ext uri="{FF2B5EF4-FFF2-40B4-BE49-F238E27FC236}">
                <a16:creationId xmlns:a16="http://schemas.microsoft.com/office/drawing/2014/main" id="{91754187-A02C-D144-96C3-625D40506710}"/>
              </a:ext>
            </a:extLst>
          </p:cNvPr>
          <p:cNvPicPr>
            <a:picLocks noChangeAspect="1"/>
          </p:cNvPicPr>
          <p:nvPr/>
        </p:nvPicPr>
        <p:blipFill>
          <a:blip r:embed="rId2"/>
          <a:stretch>
            <a:fillRect/>
          </a:stretch>
        </p:blipFill>
        <p:spPr>
          <a:xfrm>
            <a:off x="6858000" y="2149709"/>
            <a:ext cx="3824845" cy="2553084"/>
          </a:xfrm>
          <a:prstGeom prst="rect">
            <a:avLst/>
          </a:prstGeom>
        </p:spPr>
      </p:pic>
    </p:spTree>
    <p:extLst>
      <p:ext uri="{BB962C8B-B14F-4D97-AF65-F5344CB8AC3E}">
        <p14:creationId xmlns:p14="http://schemas.microsoft.com/office/powerpoint/2010/main" val="969838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4195ED9-15F9-4A18-B356-696821B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6"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1">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A139BD-4F1E-7041-89D6-555BD8991D28}"/>
              </a:ext>
            </a:extLst>
          </p:cNvPr>
          <p:cNvSpPr>
            <a:spLocks noGrp="1"/>
          </p:cNvSpPr>
          <p:nvPr>
            <p:ph type="title"/>
          </p:nvPr>
        </p:nvSpPr>
        <p:spPr>
          <a:xfrm>
            <a:off x="1289714" y="1524000"/>
            <a:ext cx="3466532" cy="3810000"/>
          </a:xfrm>
        </p:spPr>
        <p:txBody>
          <a:bodyPr anchor="ctr">
            <a:normAutofit/>
          </a:bodyPr>
          <a:lstStyle/>
          <a:p>
            <a:pPr algn="r"/>
            <a:r>
              <a:rPr lang="en-US" sz="2000" dirty="0"/>
              <a:t>Recommendations</a:t>
            </a:r>
          </a:p>
        </p:txBody>
      </p:sp>
      <p:sp>
        <p:nvSpPr>
          <p:cNvPr id="3" name="Content Placeholder 2">
            <a:extLst>
              <a:ext uri="{FF2B5EF4-FFF2-40B4-BE49-F238E27FC236}">
                <a16:creationId xmlns:a16="http://schemas.microsoft.com/office/drawing/2014/main" id="{C5B3A4FC-713D-A249-9E9D-DB4D1501EA21}"/>
              </a:ext>
            </a:extLst>
          </p:cNvPr>
          <p:cNvSpPr>
            <a:spLocks noGrp="1"/>
          </p:cNvSpPr>
          <p:nvPr>
            <p:ph idx="1"/>
          </p:nvPr>
        </p:nvSpPr>
        <p:spPr>
          <a:xfrm>
            <a:off x="5334000" y="1524000"/>
            <a:ext cx="5334000" cy="3810000"/>
          </a:xfrm>
        </p:spPr>
        <p:txBody>
          <a:bodyPr anchor="ctr">
            <a:normAutofit/>
          </a:bodyPr>
          <a:lstStyle/>
          <a:p>
            <a:pPr>
              <a:lnSpc>
                <a:spcPct val="120000"/>
              </a:lnSpc>
            </a:pPr>
            <a:r>
              <a:rPr lang="en-US" sz="1500" dirty="0"/>
              <a:t>Healthcare professionals (e.g., endocrinologists (diabetes specialists), dieticians, etc.) should closely monitor glucose and BMI in their patients as these factors may provide an indication of individuals with higher risk for stroke.</a:t>
            </a:r>
          </a:p>
          <a:p>
            <a:pPr>
              <a:lnSpc>
                <a:spcPct val="120000"/>
              </a:lnSpc>
            </a:pPr>
            <a:r>
              <a:rPr lang="en-US" sz="1500" dirty="0"/>
              <a:t>They should also optimize the healthcare for at-risk individuals with preventative treatment plans to control these factors and minimize risk for stroke.</a:t>
            </a:r>
          </a:p>
        </p:txBody>
      </p:sp>
    </p:spTree>
    <p:extLst>
      <p:ext uri="{BB962C8B-B14F-4D97-AF65-F5344CB8AC3E}">
        <p14:creationId xmlns:p14="http://schemas.microsoft.com/office/powerpoint/2010/main" val="213231909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AF448D61-FD92-4997-B065-2043341242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67C92F-654F-446B-8347-9FF2DAF66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2555A4C0-F746-4932-ABD3-024F4B231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62000"/>
            <a:ext cx="10668000" cy="533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8B01B3-7F6F-A94E-956B-315DF9160E04}"/>
              </a:ext>
            </a:extLst>
          </p:cNvPr>
          <p:cNvSpPr>
            <a:spLocks noGrp="1"/>
          </p:cNvSpPr>
          <p:nvPr>
            <p:ph type="title"/>
          </p:nvPr>
        </p:nvSpPr>
        <p:spPr>
          <a:xfrm>
            <a:off x="2286000" y="1746913"/>
            <a:ext cx="7619999" cy="1883392"/>
          </a:xfrm>
        </p:spPr>
        <p:txBody>
          <a:bodyPr vert="horz" lIns="91440" tIns="45720" rIns="91440" bIns="45720" rtlCol="0" anchor="b">
            <a:normAutofit/>
          </a:bodyPr>
          <a:lstStyle/>
          <a:p>
            <a:pPr algn="ctr"/>
            <a:r>
              <a:rPr lang="en-US" dirty="0"/>
              <a:t>Thank you</a:t>
            </a:r>
            <a:endParaRPr lang="en-US"/>
          </a:p>
        </p:txBody>
      </p:sp>
      <p:cxnSp>
        <p:nvCxnSpPr>
          <p:cNvPr id="25" name="Straight Connector 24">
            <a:extLst>
              <a:ext uri="{FF2B5EF4-FFF2-40B4-BE49-F238E27FC236}">
                <a16:creationId xmlns:a16="http://schemas.microsoft.com/office/drawing/2014/main" id="{E651A8F8-7445-4C49-926D-816D687651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165300"/>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4195ED9-15F9-4A18-B356-696821B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6"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1">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9BEBF3-E4B4-6645-BE6B-BC050B4C128E}"/>
              </a:ext>
            </a:extLst>
          </p:cNvPr>
          <p:cNvSpPr>
            <a:spLocks noGrp="1"/>
          </p:cNvSpPr>
          <p:nvPr>
            <p:ph type="title"/>
          </p:nvPr>
        </p:nvSpPr>
        <p:spPr>
          <a:xfrm>
            <a:off x="1289714" y="1524000"/>
            <a:ext cx="3466532" cy="3810000"/>
          </a:xfrm>
        </p:spPr>
        <p:txBody>
          <a:bodyPr anchor="ctr">
            <a:normAutofit/>
          </a:bodyPr>
          <a:lstStyle/>
          <a:p>
            <a:pPr algn="r"/>
            <a:r>
              <a:rPr lang="en-US"/>
              <a:t>Objective of Analysis</a:t>
            </a:r>
          </a:p>
        </p:txBody>
      </p:sp>
      <p:sp>
        <p:nvSpPr>
          <p:cNvPr id="3" name="Content Placeholder 2">
            <a:extLst>
              <a:ext uri="{FF2B5EF4-FFF2-40B4-BE49-F238E27FC236}">
                <a16:creationId xmlns:a16="http://schemas.microsoft.com/office/drawing/2014/main" id="{42F2685E-0E8C-FF4E-A597-5B2B7F2DBDE9}"/>
              </a:ext>
            </a:extLst>
          </p:cNvPr>
          <p:cNvSpPr>
            <a:spLocks noGrp="1"/>
          </p:cNvSpPr>
          <p:nvPr>
            <p:ph idx="1"/>
          </p:nvPr>
        </p:nvSpPr>
        <p:spPr>
          <a:xfrm>
            <a:off x="5334000" y="1524000"/>
            <a:ext cx="5334000" cy="3810000"/>
          </a:xfrm>
        </p:spPr>
        <p:txBody>
          <a:bodyPr anchor="ctr">
            <a:normAutofit/>
          </a:bodyPr>
          <a:lstStyle/>
          <a:p>
            <a:r>
              <a:rPr lang="en-US"/>
              <a:t>Determine underlying health factors that may impact risk for stroke</a:t>
            </a:r>
          </a:p>
          <a:p>
            <a:r>
              <a:rPr lang="en-US"/>
              <a:t>Better understand patient health and optimize healthcare</a:t>
            </a:r>
            <a:endParaRPr lang="en-US" dirty="0"/>
          </a:p>
        </p:txBody>
      </p:sp>
    </p:spTree>
    <p:extLst>
      <p:ext uri="{BB962C8B-B14F-4D97-AF65-F5344CB8AC3E}">
        <p14:creationId xmlns:p14="http://schemas.microsoft.com/office/powerpoint/2010/main" val="255408262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5BE1F7E-8D81-425E-A546-F57DADBDB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1FF7D8-BF81-6D41-9F3F-D085B8B60159}"/>
              </a:ext>
            </a:extLst>
          </p:cNvPr>
          <p:cNvSpPr>
            <a:spLocks noGrp="1"/>
          </p:cNvSpPr>
          <p:nvPr>
            <p:ph type="title"/>
          </p:nvPr>
        </p:nvSpPr>
        <p:spPr>
          <a:xfrm>
            <a:off x="1524000" y="762001"/>
            <a:ext cx="9144000" cy="869092"/>
          </a:xfrm>
        </p:spPr>
        <p:txBody>
          <a:bodyPr>
            <a:normAutofit/>
          </a:bodyPr>
          <a:lstStyle/>
          <a:p>
            <a:pPr algn="ctr"/>
            <a:r>
              <a:rPr lang="en-US" dirty="0">
                <a:solidFill>
                  <a:schemeClr val="bg1"/>
                </a:solidFill>
              </a:rPr>
              <a:t>Data Overview</a:t>
            </a:r>
          </a:p>
        </p:txBody>
      </p:sp>
      <p:graphicFrame>
        <p:nvGraphicFramePr>
          <p:cNvPr id="21" name="Content Placeholder 2">
            <a:extLst>
              <a:ext uri="{FF2B5EF4-FFF2-40B4-BE49-F238E27FC236}">
                <a16:creationId xmlns:a16="http://schemas.microsoft.com/office/drawing/2014/main" id="{7D01F654-1451-4DC3-AB75-9353F14BB903}"/>
              </a:ext>
            </a:extLst>
          </p:cNvPr>
          <p:cNvGraphicFramePr>
            <a:graphicFrameLocks noGrp="1"/>
          </p:cNvGraphicFramePr>
          <p:nvPr>
            <p:ph idx="1"/>
            <p:extLst>
              <p:ext uri="{D42A27DB-BD31-4B8C-83A1-F6EECF244321}">
                <p14:modId xmlns:p14="http://schemas.microsoft.com/office/powerpoint/2010/main" val="2098042467"/>
              </p:ext>
            </p:extLst>
          </p:nvPr>
        </p:nvGraphicFramePr>
        <p:xfrm>
          <a:off x="1430338" y="2286000"/>
          <a:ext cx="9237662"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5007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603BD7-D304-8A44-91FC-28CA458D9C2B}"/>
              </a:ext>
            </a:extLst>
          </p:cNvPr>
          <p:cNvSpPr>
            <a:spLocks noGrp="1"/>
          </p:cNvSpPr>
          <p:nvPr>
            <p:ph type="title"/>
          </p:nvPr>
        </p:nvSpPr>
        <p:spPr>
          <a:xfrm>
            <a:off x="1429566" y="1045445"/>
            <a:ext cx="9238434" cy="857559"/>
          </a:xfrm>
        </p:spPr>
        <p:txBody>
          <a:bodyPr>
            <a:normAutofit/>
          </a:bodyPr>
          <a:lstStyle/>
          <a:p>
            <a:r>
              <a:rPr lang="en-US" dirty="0"/>
              <a:t>Hypothesis &amp; Method</a:t>
            </a:r>
          </a:p>
        </p:txBody>
      </p:sp>
      <p:cxnSp>
        <p:nvCxnSpPr>
          <p:cNvPr id="23" name="Straight Connector 22">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B707A6B-227E-BC41-8C96-F951E9CF53B3}"/>
              </a:ext>
            </a:extLst>
          </p:cNvPr>
          <p:cNvSpPr>
            <a:spLocks noGrp="1"/>
          </p:cNvSpPr>
          <p:nvPr>
            <p:ph idx="1"/>
          </p:nvPr>
        </p:nvSpPr>
        <p:spPr>
          <a:xfrm>
            <a:off x="1429566" y="2729554"/>
            <a:ext cx="8476434" cy="3359621"/>
          </a:xfrm>
        </p:spPr>
        <p:txBody>
          <a:bodyPr>
            <a:normAutofit/>
          </a:bodyPr>
          <a:lstStyle/>
          <a:p>
            <a:pPr marL="0" indent="0">
              <a:buNone/>
            </a:pPr>
            <a:r>
              <a:rPr lang="en-US" dirty="0"/>
              <a:t>There is a </a:t>
            </a:r>
            <a:r>
              <a:rPr lang="en-US" b="1" dirty="0"/>
              <a:t>significant difference </a:t>
            </a:r>
            <a:r>
              <a:rPr lang="en-US" dirty="0"/>
              <a:t>in </a:t>
            </a:r>
            <a:r>
              <a:rPr lang="en-US" u="sng" dirty="0"/>
              <a:t>average glucose level </a:t>
            </a:r>
            <a:r>
              <a:rPr lang="en-US" dirty="0"/>
              <a:t>and </a:t>
            </a:r>
            <a:r>
              <a:rPr lang="en-US" u="sng" dirty="0"/>
              <a:t>body mass index (BMI)</a:t>
            </a:r>
            <a:r>
              <a:rPr lang="en-US" dirty="0"/>
              <a:t> between stroke patients and non-stroke patients.</a:t>
            </a:r>
          </a:p>
          <a:p>
            <a:pPr marL="0" indent="0">
              <a:buNone/>
            </a:pPr>
            <a:endParaRPr lang="en-US" dirty="0"/>
          </a:p>
          <a:p>
            <a:pPr marL="0" indent="0">
              <a:buNone/>
            </a:pPr>
            <a:r>
              <a:rPr lang="en-US" dirty="0"/>
              <a:t>Via t-test:</a:t>
            </a:r>
          </a:p>
          <a:p>
            <a:r>
              <a:rPr lang="en-US" dirty="0"/>
              <a:t>H₀: µ₁ - µ₂ = 0</a:t>
            </a:r>
          </a:p>
          <a:p>
            <a:r>
              <a:rPr lang="en-US" dirty="0"/>
              <a:t>Hₐ: µ₁ - µ₂ ≠ 0</a:t>
            </a:r>
          </a:p>
        </p:txBody>
      </p:sp>
    </p:spTree>
    <p:extLst>
      <p:ext uri="{BB962C8B-B14F-4D97-AF65-F5344CB8AC3E}">
        <p14:creationId xmlns:p14="http://schemas.microsoft.com/office/powerpoint/2010/main" val="355970323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Graph on document with pen">
            <a:extLst>
              <a:ext uri="{FF2B5EF4-FFF2-40B4-BE49-F238E27FC236}">
                <a16:creationId xmlns:a16="http://schemas.microsoft.com/office/drawing/2014/main" id="{F5523D8B-9123-4664-A58D-02686D6D7582}"/>
              </a:ext>
            </a:extLst>
          </p:cNvPr>
          <p:cNvPicPr>
            <a:picLocks noChangeAspect="1"/>
          </p:cNvPicPr>
          <p:nvPr/>
        </p:nvPicPr>
        <p:blipFill rotWithShape="1">
          <a:blip r:embed="rId3">
            <a:alphaModFix amt="50000"/>
          </a:blip>
          <a:srcRect t="1510" b="14220"/>
          <a:stretch/>
        </p:blipFill>
        <p:spPr>
          <a:xfrm>
            <a:off x="20" y="10"/>
            <a:ext cx="12191980" cy="6857990"/>
          </a:xfrm>
          <a:prstGeom prst="rect">
            <a:avLst/>
          </a:prstGeom>
        </p:spPr>
      </p:pic>
      <p:sp>
        <p:nvSpPr>
          <p:cNvPr id="2" name="Title 1">
            <a:extLst>
              <a:ext uri="{FF2B5EF4-FFF2-40B4-BE49-F238E27FC236}">
                <a16:creationId xmlns:a16="http://schemas.microsoft.com/office/drawing/2014/main" id="{A68B01B3-7F6F-A94E-956B-315DF9160E04}"/>
              </a:ext>
            </a:extLst>
          </p:cNvPr>
          <p:cNvSpPr>
            <a:spLocks noGrp="1"/>
          </p:cNvSpPr>
          <p:nvPr>
            <p:ph type="title"/>
          </p:nvPr>
        </p:nvSpPr>
        <p:spPr>
          <a:xfrm>
            <a:off x="2238258" y="1424473"/>
            <a:ext cx="7714388" cy="2850146"/>
          </a:xfrm>
        </p:spPr>
        <p:txBody>
          <a:bodyPr vert="horz" lIns="91440" tIns="45720" rIns="91440" bIns="45720" rtlCol="0" anchor="b">
            <a:normAutofit/>
          </a:bodyPr>
          <a:lstStyle/>
          <a:p>
            <a:pPr algn="ctr"/>
            <a:r>
              <a:rPr lang="en-US" dirty="0"/>
              <a:t>Average Glucose Level</a:t>
            </a:r>
          </a:p>
        </p:txBody>
      </p:sp>
      <p:cxnSp>
        <p:nvCxnSpPr>
          <p:cNvPr id="35" name="Straight Connector 34">
            <a:extLst>
              <a:ext uri="{FF2B5EF4-FFF2-40B4-BE49-F238E27FC236}">
                <a16:creationId xmlns:a16="http://schemas.microsoft.com/office/drawing/2014/main" id="{D4EDB048-C82F-4E9B-BCE9-3D1DBE5D59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875" y="4578595"/>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638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DD36EA-C501-7248-B502-3ED09EDF631D}"/>
              </a:ext>
            </a:extLst>
          </p:cNvPr>
          <p:cNvSpPr>
            <a:spLocks noGrp="1"/>
          </p:cNvSpPr>
          <p:nvPr>
            <p:ph type="title"/>
          </p:nvPr>
        </p:nvSpPr>
        <p:spPr>
          <a:xfrm>
            <a:off x="1429566" y="1045445"/>
            <a:ext cx="9238434" cy="857559"/>
          </a:xfrm>
        </p:spPr>
        <p:txBody>
          <a:bodyPr>
            <a:normAutofit/>
          </a:bodyPr>
          <a:lstStyle/>
          <a:p>
            <a:pPr>
              <a:lnSpc>
                <a:spcPct val="110000"/>
              </a:lnSpc>
            </a:pPr>
            <a:r>
              <a:rPr lang="en-US" sz="2200" dirty="0"/>
              <a:t>Descriptive Statistics</a:t>
            </a:r>
          </a:p>
        </p:txBody>
      </p:sp>
      <p:cxnSp>
        <p:nvCxnSpPr>
          <p:cNvPr id="29" name="Straight Connector 28">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03CEE41-E29E-F249-BE48-81813B42ADCE}"/>
              </a:ext>
            </a:extLst>
          </p:cNvPr>
          <p:cNvSpPr>
            <a:spLocks noGrp="1"/>
          </p:cNvSpPr>
          <p:nvPr>
            <p:ph idx="1"/>
          </p:nvPr>
        </p:nvSpPr>
        <p:spPr>
          <a:xfrm>
            <a:off x="1429566" y="2729554"/>
            <a:ext cx="8476434" cy="3359621"/>
          </a:xfrm>
        </p:spPr>
        <p:txBody>
          <a:bodyPr>
            <a:normAutofit/>
          </a:bodyPr>
          <a:lstStyle/>
          <a:p>
            <a:r>
              <a:rPr lang="en-US" dirty="0"/>
              <a:t>Min: 55.12</a:t>
            </a:r>
          </a:p>
          <a:p>
            <a:r>
              <a:rPr lang="en-US" dirty="0"/>
              <a:t>Max: 271.74</a:t>
            </a:r>
          </a:p>
          <a:p>
            <a:r>
              <a:rPr lang="en-US" dirty="0"/>
              <a:t>Mean: 105.31</a:t>
            </a:r>
          </a:p>
          <a:p>
            <a:r>
              <a:rPr lang="en-US" dirty="0"/>
              <a:t>Median: 91.68</a:t>
            </a:r>
          </a:p>
        </p:txBody>
      </p:sp>
    </p:spTree>
    <p:extLst>
      <p:ext uri="{BB962C8B-B14F-4D97-AF65-F5344CB8AC3E}">
        <p14:creationId xmlns:p14="http://schemas.microsoft.com/office/powerpoint/2010/main" val="259151281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929B15-3C21-474E-A83B-760DFA8CA209}"/>
              </a:ext>
            </a:extLst>
          </p:cNvPr>
          <p:cNvSpPr>
            <a:spLocks noGrp="1"/>
          </p:cNvSpPr>
          <p:nvPr>
            <p:ph type="title"/>
          </p:nvPr>
        </p:nvSpPr>
        <p:spPr>
          <a:xfrm>
            <a:off x="1104897" y="762001"/>
            <a:ext cx="4991103" cy="1141004"/>
          </a:xfrm>
        </p:spPr>
        <p:txBody>
          <a:bodyPr>
            <a:normAutofit/>
          </a:bodyPr>
          <a:lstStyle/>
          <a:p>
            <a:r>
              <a:rPr lang="en-US" dirty="0"/>
              <a:t>Average Glucose Level</a:t>
            </a:r>
          </a:p>
        </p:txBody>
      </p:sp>
      <p:pic>
        <p:nvPicPr>
          <p:cNvPr id="7" name="Picture 6" descr="Histogram&#10;&#10;Description automatically generated">
            <a:extLst>
              <a:ext uri="{FF2B5EF4-FFF2-40B4-BE49-F238E27FC236}">
                <a16:creationId xmlns:a16="http://schemas.microsoft.com/office/drawing/2014/main" id="{DBD42680-2AA8-184C-B540-88C8E6F5929B}"/>
              </a:ext>
            </a:extLst>
          </p:cNvPr>
          <p:cNvPicPr>
            <a:picLocks noChangeAspect="1"/>
          </p:cNvPicPr>
          <p:nvPr/>
        </p:nvPicPr>
        <p:blipFill>
          <a:blip r:embed="rId2"/>
          <a:stretch>
            <a:fillRect/>
          </a:stretch>
        </p:blipFill>
        <p:spPr>
          <a:xfrm>
            <a:off x="1841500" y="2456452"/>
            <a:ext cx="8509000" cy="3848100"/>
          </a:xfrm>
          <a:prstGeom prst="rect">
            <a:avLst/>
          </a:prstGeom>
        </p:spPr>
      </p:pic>
    </p:spTree>
    <p:extLst>
      <p:ext uri="{BB962C8B-B14F-4D97-AF65-F5344CB8AC3E}">
        <p14:creationId xmlns:p14="http://schemas.microsoft.com/office/powerpoint/2010/main" val="76716813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C6A189-2D19-B844-9457-A65F76CB0550}"/>
              </a:ext>
            </a:extLst>
          </p:cNvPr>
          <p:cNvSpPr>
            <a:spLocks noGrp="1"/>
          </p:cNvSpPr>
          <p:nvPr>
            <p:ph type="title"/>
          </p:nvPr>
        </p:nvSpPr>
        <p:spPr>
          <a:xfrm>
            <a:off x="1104897" y="762001"/>
            <a:ext cx="4991103" cy="1141004"/>
          </a:xfrm>
        </p:spPr>
        <p:txBody>
          <a:bodyPr>
            <a:normAutofit/>
          </a:bodyPr>
          <a:lstStyle/>
          <a:p>
            <a:r>
              <a:rPr lang="en-US" dirty="0"/>
              <a:t>Average Glucose Level</a:t>
            </a:r>
          </a:p>
        </p:txBody>
      </p:sp>
      <p:sp>
        <p:nvSpPr>
          <p:cNvPr id="9" name="Content Placeholder 8">
            <a:extLst>
              <a:ext uri="{FF2B5EF4-FFF2-40B4-BE49-F238E27FC236}">
                <a16:creationId xmlns:a16="http://schemas.microsoft.com/office/drawing/2014/main" id="{4E5F5D2E-10F3-440A-8424-D024B7774E4F}"/>
              </a:ext>
            </a:extLst>
          </p:cNvPr>
          <p:cNvSpPr>
            <a:spLocks noGrp="1"/>
          </p:cNvSpPr>
          <p:nvPr>
            <p:ph idx="1"/>
          </p:nvPr>
        </p:nvSpPr>
        <p:spPr>
          <a:xfrm>
            <a:off x="1104897" y="2286000"/>
            <a:ext cx="4991103" cy="3809999"/>
          </a:xfrm>
        </p:spPr>
        <p:txBody>
          <a:bodyPr>
            <a:normAutofit/>
          </a:bodyPr>
          <a:lstStyle/>
          <a:p>
            <a:r>
              <a:rPr lang="en-US" dirty="0"/>
              <a:t>Positive skews</a:t>
            </a:r>
          </a:p>
          <a:p>
            <a:r>
              <a:rPr lang="en-US" dirty="0"/>
              <a:t>Non-stroke patients have many outliers</a:t>
            </a:r>
          </a:p>
          <a:p>
            <a:r>
              <a:rPr lang="en-US" dirty="0"/>
              <a:t>Stroke patients have a larger interquartile range (dispersion)</a:t>
            </a:r>
          </a:p>
        </p:txBody>
      </p:sp>
      <p:pic>
        <p:nvPicPr>
          <p:cNvPr id="5" name="Content Placeholder 4" descr="Chart, box and whisker chart&#10;&#10;Description automatically generated">
            <a:extLst>
              <a:ext uri="{FF2B5EF4-FFF2-40B4-BE49-F238E27FC236}">
                <a16:creationId xmlns:a16="http://schemas.microsoft.com/office/drawing/2014/main" id="{ABCF6E91-65C3-BD4B-B595-B29BA13003A6}"/>
              </a:ext>
            </a:extLst>
          </p:cNvPr>
          <p:cNvPicPr>
            <a:picLocks noChangeAspect="1"/>
          </p:cNvPicPr>
          <p:nvPr/>
        </p:nvPicPr>
        <p:blipFill>
          <a:blip r:embed="rId3"/>
          <a:stretch>
            <a:fillRect/>
          </a:stretch>
        </p:blipFill>
        <p:spPr>
          <a:xfrm>
            <a:off x="6858001" y="766885"/>
            <a:ext cx="4577976" cy="5324229"/>
          </a:xfrm>
          <a:prstGeom prst="rect">
            <a:avLst/>
          </a:prstGeom>
        </p:spPr>
      </p:pic>
    </p:spTree>
    <p:extLst>
      <p:ext uri="{BB962C8B-B14F-4D97-AF65-F5344CB8AC3E}">
        <p14:creationId xmlns:p14="http://schemas.microsoft.com/office/powerpoint/2010/main" val="1246607756"/>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D27522-64D5-3C41-9238-8BA057655BC0}"/>
              </a:ext>
            </a:extLst>
          </p:cNvPr>
          <p:cNvSpPr>
            <a:spLocks noGrp="1"/>
          </p:cNvSpPr>
          <p:nvPr>
            <p:ph type="title"/>
          </p:nvPr>
        </p:nvSpPr>
        <p:spPr>
          <a:xfrm>
            <a:off x="1429566" y="1045445"/>
            <a:ext cx="9238434" cy="857559"/>
          </a:xfrm>
        </p:spPr>
        <p:txBody>
          <a:bodyPr>
            <a:normAutofit/>
          </a:bodyPr>
          <a:lstStyle/>
          <a:p>
            <a:r>
              <a:rPr lang="en-US" dirty="0"/>
              <a:t>Glucose T-test</a:t>
            </a:r>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1C1D25C-C490-D242-9332-9F34030EC228}"/>
              </a:ext>
            </a:extLst>
          </p:cNvPr>
          <p:cNvSpPr>
            <a:spLocks noGrp="1"/>
          </p:cNvSpPr>
          <p:nvPr>
            <p:ph idx="1"/>
          </p:nvPr>
        </p:nvSpPr>
        <p:spPr>
          <a:xfrm>
            <a:off x="1429566" y="2729554"/>
            <a:ext cx="8476434" cy="3359621"/>
          </a:xfrm>
        </p:spPr>
        <p:txBody>
          <a:bodyPr>
            <a:normAutofit/>
          </a:bodyPr>
          <a:lstStyle/>
          <a:p>
            <a:r>
              <a:rPr lang="en-US" dirty="0"/>
              <a:t>H₀: µ₁ - µ₂ = 0</a:t>
            </a:r>
          </a:p>
          <a:p>
            <a:r>
              <a:rPr lang="en-US" dirty="0"/>
              <a:t>Hₐ: µ₁ - µ₂ ≠ 0</a:t>
            </a:r>
          </a:p>
          <a:p>
            <a:r>
              <a:rPr lang="en-US" dirty="0"/>
              <a:t>T-statistic = -9.83</a:t>
            </a:r>
          </a:p>
          <a:p>
            <a:r>
              <a:rPr lang="en-US" dirty="0"/>
              <a:t>P-value = 1.379e-22</a:t>
            </a:r>
          </a:p>
          <a:p>
            <a:r>
              <a:rPr lang="en-US" dirty="0"/>
              <a:t>Reject null hypothesis, difference is significant at the &lt; 0.005 level</a:t>
            </a:r>
          </a:p>
          <a:p>
            <a:r>
              <a:rPr lang="en-US" dirty="0"/>
              <a:t>With 95% confidence, the difference is between 2.011 and 39.125</a:t>
            </a:r>
          </a:p>
          <a:p>
            <a:endParaRPr lang="en-US" dirty="0"/>
          </a:p>
          <a:p>
            <a:endParaRPr lang="en-US" dirty="0"/>
          </a:p>
          <a:p>
            <a:endParaRPr lang="en-US" dirty="0"/>
          </a:p>
        </p:txBody>
      </p:sp>
    </p:spTree>
    <p:extLst>
      <p:ext uri="{BB962C8B-B14F-4D97-AF65-F5344CB8AC3E}">
        <p14:creationId xmlns:p14="http://schemas.microsoft.com/office/powerpoint/2010/main" val="4277491534"/>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PortalVTI">
  <a:themeElements>
    <a:clrScheme name="AnalogousFromRegularSeedLeftStep">
      <a:dk1>
        <a:srgbClr val="000000"/>
      </a:dk1>
      <a:lt1>
        <a:srgbClr val="FFFFFF"/>
      </a:lt1>
      <a:dk2>
        <a:srgbClr val="1A252F"/>
      </a:dk2>
      <a:lt2>
        <a:srgbClr val="F1F3F0"/>
      </a:lt2>
      <a:accent1>
        <a:srgbClr val="CA29E7"/>
      </a:accent1>
      <a:accent2>
        <a:srgbClr val="6C1CD6"/>
      </a:accent2>
      <a:accent3>
        <a:srgbClr val="2C29E7"/>
      </a:accent3>
      <a:accent4>
        <a:srgbClr val="1763D5"/>
      </a:accent4>
      <a:accent5>
        <a:srgbClr val="27BBDB"/>
      </a:accent5>
      <a:accent6>
        <a:srgbClr val="15C39A"/>
      </a:accent6>
      <a:hlink>
        <a:srgbClr val="459F35"/>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6347</TotalTime>
  <Words>413</Words>
  <Application>Microsoft Macintosh PowerPoint</Application>
  <PresentationFormat>Widescreen</PresentationFormat>
  <Paragraphs>67</Paragraphs>
  <Slides>17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Trade Gothic Next Cond</vt:lpstr>
      <vt:lpstr>Trade Gothic Next Light</vt:lpstr>
      <vt:lpstr>PortalVTI</vt:lpstr>
      <vt:lpstr>Analysis of Health Factors in stroke vs. non-stroke patients</vt:lpstr>
      <vt:lpstr>Objective of Analysis</vt:lpstr>
      <vt:lpstr>Data Overview</vt:lpstr>
      <vt:lpstr>Hypothesis &amp; Method</vt:lpstr>
      <vt:lpstr>Average Glucose Level</vt:lpstr>
      <vt:lpstr>Descriptive Statistics</vt:lpstr>
      <vt:lpstr>Average Glucose Level</vt:lpstr>
      <vt:lpstr>Average Glucose Level</vt:lpstr>
      <vt:lpstr>Glucose T-test</vt:lpstr>
      <vt:lpstr>Body Mass Index (BMI)</vt:lpstr>
      <vt:lpstr>Descriptive Statistics</vt:lpstr>
      <vt:lpstr>Body Mass Index</vt:lpstr>
      <vt:lpstr>Body Mass Index</vt:lpstr>
      <vt:lpstr>BMI T-test</vt:lpstr>
      <vt:lpstr>Conclusion</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dc:title>
  <dc:creator>Christiana Kim</dc:creator>
  <cp:lastModifiedBy>Christiana Kim</cp:lastModifiedBy>
  <cp:revision>30</cp:revision>
  <dcterms:created xsi:type="dcterms:W3CDTF">2021-05-05T05:44:21Z</dcterms:created>
  <dcterms:modified xsi:type="dcterms:W3CDTF">2021-05-18T19:23:40Z</dcterms:modified>
</cp:coreProperties>
</file>